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2145706662" r:id="rId8"/>
    <p:sldId id="298" r:id="rId9"/>
    <p:sldId id="2145706663" r:id="rId10"/>
    <p:sldId id="2145706669" r:id="rId11"/>
    <p:sldId id="302" r:id="rId12"/>
    <p:sldId id="2145706671" r:id="rId13"/>
    <p:sldId id="2145706672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2145706673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4"/>
    <p:restoredTop sz="85198"/>
  </p:normalViewPr>
  <p:slideViewPr>
    <p:cSldViewPr snapToGrid="0" snapToObjects="1">
      <p:cViewPr>
        <p:scale>
          <a:sx n="85" d="100"/>
          <a:sy n="85" d="100"/>
        </p:scale>
        <p:origin x="1792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3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s://unsplash.com/photos/horizon-during-dusk-6SbFGnQTE8s?utm_content=creditCopyText&amp;utm_medium=referral&amp;utm_source=unsplash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unsplash.com/@spacex?utm_content=creditCopyText&amp;utm_medium=referral&amp;utm_source=unsplas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46352-013F-2D70-0981-3EBFFACE1D8A}"/>
              </a:ext>
            </a:extLst>
          </p:cNvPr>
          <p:cNvSpPr txBox="1"/>
          <p:nvPr userDrawn="1"/>
        </p:nvSpPr>
        <p:spPr>
          <a:xfrm>
            <a:off x="119921" y="6242545"/>
            <a:ext cx="31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solidFill>
                  <a:schemeClr val="bg1">
                    <a:lumMod val="50000"/>
                  </a:schemeClr>
                </a:solidFill>
              </a:rPr>
              <a:t>Sarah Chitaha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01952-901F-9A7C-724F-1910F0983899}"/>
              </a:ext>
            </a:extLst>
          </p:cNvPr>
          <p:cNvSpPr txBox="1"/>
          <p:nvPr userDrawn="1"/>
        </p:nvSpPr>
        <p:spPr>
          <a:xfrm>
            <a:off x="0" y="0"/>
            <a:ext cx="4437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Background Photo by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KE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hitaha/Data-Science-IBM/blob/main/Capstone%20Project/Data%20Wrangling/Data%20Wrangling.ipynb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taha/Data-Science-IBM/blob/main/Capstone%20Project/Exploratory%20Data%20Analysis/Exploratory%20Data%20Analysis%20-%20Data%20Visualization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taha/Data-Science-IBM/blob/main/Capstone%20Project/Exploratory%20Data%20Analysis/Exploratory%20Data%20Analysis%20-%20SQL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taha/Data-Science-IBM/blob/main/Capstone%20Project/Interactive%20Visual%20Analytics/Interactive%20Visual%20Analytics%20-%20Folium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taha/Data-Science-IBM/blob/main/Capstone%20Project/Interactive%20Visual%20Analytics/Interactive%20Visual%20Analytics%20-%20Plotly%20Dash%20dashboard_%20spacex_dash_app.p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taha/Data-Science-IBM/blob/main/Capstone%20Project/Predictive%20Analysis%20(Classification)/Predictive%20Analysis%20(Classification)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github.com/Chitaha/Data-Science-IBM/blob/main/Capstone%20Project/Data%20Collection/Data%20Collection%20-%20API.ipyn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github.com/Chitaha/Data-Science-IBM/blob/main/Capstone%20Project/Data%20Collection/01.%20Data%20Collection%20-%20API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github.com/Chitaha/Data-Science-IBM/blob/main/Capstone%20Project/Data%20Collection/01.%20Data%20Collection%20-%20Web%20Scraping.ipynb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github.com/Chitaha/Data-Science-IBM/blob/main/Capstone%20Project/Data%20Collection/01.%20Data%20Collection%20-%20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hitaha/Data-Science-IBM/blob/main/Capstone%20Project/Data%20Wrangling/Data%20Wrangling.ipynb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Chitaha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 Jan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4D087-CF8E-3440-D9FE-E7AAB28DB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F6615-002A-B51C-32EC-AA2785B887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landing outcome is shown in the </a:t>
            </a:r>
            <a:r>
              <a:rPr lang="en-GB" sz="1400" dirty="0"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Data Wrangling:</a:t>
            </a:r>
          </a:p>
          <a:p>
            <a:pPr marL="285750" indent="-285750"/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/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 err="1">
                <a:latin typeface="Consolas" panose="020B0609020204030204" pitchFamily="49" charset="0"/>
              </a:rPr>
              <a:t>bad_outcome</a:t>
            </a:r>
            <a:endParaRPr lang="en-GB" sz="1200" dirty="0">
              <a:latin typeface="Consolas" panose="020B0609020204030204" pitchFamily="49" charset="0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 err="1"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 err="1"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 err="1"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</a:t>
            </a:r>
            <a:r>
              <a:rPr lang="en-GB" sz="1200" dirty="0" err="1"/>
              <a:t>DataFrame</a:t>
            </a:r>
            <a:r>
              <a:rPr lang="en-GB" sz="1200" dirty="0"/>
              <a:t> as a .csv 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750DE-0DCA-6A7A-CCEB-DB828635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47595-F6F1-40AA-26B3-53DDCF2C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414797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4A08-E347-A59F-8843-D37895EC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319" y="4984707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1ABEA-EDA3-E011-911B-8F30DF87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261EF4-8024-B7A5-7120-F3353D9C8024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799C3-8A99-714D-A741-990E85B76CA1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A2F3-B6A5-A819-2A8A-5555EFBE8E0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3BCB41-36B7-8C8E-2409-DC10AB70F02E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529FCDFB-42E7-8F85-AD00-6B9B3008DE80}"/>
              </a:ext>
            </a:extLst>
          </p:cNvPr>
          <p:cNvSpPr txBox="1"/>
          <p:nvPr/>
        </p:nvSpPr>
        <p:spPr>
          <a:xfrm>
            <a:off x="10039419" y="45409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9982901-9E53-6059-46B9-4DD2F59F7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Exploratory data analysis (eda) – visualization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3C2BD44-05A2-2894-546C-FE2395D42C1C}"/>
              </a:ext>
            </a:extLst>
          </p:cNvPr>
          <p:cNvSpPr txBox="1">
            <a:spLocks/>
          </p:cNvSpPr>
          <p:nvPr/>
        </p:nvSpPr>
        <p:spPr>
          <a:xfrm>
            <a:off x="404812" y="1152766"/>
            <a:ext cx="345643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C3258B5-FDC4-4EA6-75B2-9D5922F7E854}"/>
              </a:ext>
            </a:extLst>
          </p:cNvPr>
          <p:cNvSpPr txBox="1">
            <a:spLocks/>
          </p:cNvSpPr>
          <p:nvPr/>
        </p:nvSpPr>
        <p:spPr>
          <a:xfrm>
            <a:off x="450250" y="2027444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Scatter charts were produced to visualize the relationships between:</a:t>
            </a:r>
          </a:p>
          <a:p>
            <a:pPr marL="285750" indent="-285750"/>
            <a:r>
              <a:rPr lang="en-US" sz="1600" dirty="0"/>
              <a:t>Flight Number and Launch Site </a:t>
            </a:r>
          </a:p>
          <a:p>
            <a:pPr marL="285750" indent="-285750"/>
            <a:r>
              <a:rPr lang="en-US" sz="1600" dirty="0"/>
              <a:t>Payload and Launch Site </a:t>
            </a:r>
          </a:p>
          <a:p>
            <a:pPr marL="285750" indent="-285750"/>
            <a:r>
              <a:rPr lang="en-US" sz="1600" dirty="0"/>
              <a:t>Orbit Type and Flight Number </a:t>
            </a:r>
          </a:p>
          <a:p>
            <a:pPr marL="285750" indent="-285750"/>
            <a:r>
              <a:rPr lang="en-US" sz="1600" dirty="0"/>
              <a:t>Payload and Orbit Type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3B6A058-C30A-F38C-0AB1-C07258E1B823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BAR CHART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25307AC2-CD3D-9341-25DB-078638F3A622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A bar chart was produced to visualize the relationship between:</a:t>
            </a:r>
          </a:p>
          <a:p>
            <a:pPr marL="285750" indent="-285750"/>
            <a:r>
              <a:rPr lang="en-GB" sz="1600" dirty="0"/>
              <a:t>Success Rate and Orbit Type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D6B65CCA-40E6-E349-BCF4-41BCE667EC5A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LINE CHARTS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71B08E-2B92-7EEE-B7ED-EBAFE32DB5B6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Line charts were produced to visualize the relationships between:</a:t>
            </a:r>
          </a:p>
          <a:p>
            <a:pPr marL="285750" indent="-285750"/>
            <a:r>
              <a:rPr lang="en-GB" sz="1600" dirty="0"/>
              <a:t>Success Rate and Year (i.e. the launch success yearly trend)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8" name="TextBox 37">
            <a:hlinkClick r:id="rId2"/>
            <a:extLst>
              <a:ext uri="{FF2B5EF4-FFF2-40B4-BE49-F238E27FC236}">
                <a16:creationId xmlns:a16="http://schemas.microsoft.com/office/drawing/2014/main" id="{87E7F865-BA4B-39AC-5898-883DD4913043}"/>
              </a:ext>
            </a:extLst>
          </p:cNvPr>
          <p:cNvSpPr txBox="1"/>
          <p:nvPr/>
        </p:nvSpPr>
        <p:spPr>
          <a:xfrm>
            <a:off x="10086372" y="415373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02ED17-BB16-49E3-8A48-DBBF29DFF10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6327901-16A0-A11B-31C9-BA3C16B99068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8918A6-379C-B583-C7C0-883DBBB92CEC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D8DE82-E050-4E81-AF18-40DF0A260E9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A12EDD2-5CF3-6C0C-88F5-DDD302A699B0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8EE4F3-84EE-F1BB-C43E-F6950679F902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8E651D-0012-2C4C-DF81-D52787614F14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7ED2CF-4A4D-C24F-7EE9-FAB12AA5BDD1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32">
            <a:extLst>
              <a:ext uri="{FF2B5EF4-FFF2-40B4-BE49-F238E27FC236}">
                <a16:creationId xmlns:a16="http://schemas.microsoft.com/office/drawing/2014/main" id="{872E686A-00B0-DC94-9EC7-5567FF7320FD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5685C980-285B-8C5C-EB58-E82D98460773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: Shape 34">
            <a:extLst>
              <a:ext uri="{FF2B5EF4-FFF2-40B4-BE49-F238E27FC236}">
                <a16:creationId xmlns:a16="http://schemas.microsoft.com/office/drawing/2014/main" id="{2615B91C-B599-4AF8-52AB-381AB824037A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: Shape 35">
            <a:extLst>
              <a:ext uri="{FF2B5EF4-FFF2-40B4-BE49-F238E27FC236}">
                <a16:creationId xmlns:a16="http://schemas.microsoft.com/office/drawing/2014/main" id="{FB0C7B13-6660-D0B1-A94C-49D5F5A87B1D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CF7A90EB-76A6-D95A-3676-79B0FD8E0F07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29">
            <a:extLst>
              <a:ext uri="{FF2B5EF4-FFF2-40B4-BE49-F238E27FC236}">
                <a16:creationId xmlns:a16="http://schemas.microsoft.com/office/drawing/2014/main" id="{D65E9C5C-4BFB-887A-23CB-6EE226789DC0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: Shape 30">
            <a:extLst>
              <a:ext uri="{FF2B5EF4-FFF2-40B4-BE49-F238E27FC236}">
                <a16:creationId xmlns:a16="http://schemas.microsoft.com/office/drawing/2014/main" id="{E122C477-DAF1-0807-3D47-85AA512E6296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11413D-295F-464E-F970-542A9E8B91E3}"/>
              </a:ext>
            </a:extLst>
          </p:cNvPr>
          <p:cNvSpPr txBox="1"/>
          <p:nvPr/>
        </p:nvSpPr>
        <p:spPr>
          <a:xfrm>
            <a:off x="470969" y="5366532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Scatter charts are useful to observe relationships, or correlations, between two numeric variables.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6548B7-443A-9267-FF19-65E73CB63E19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BB4064-6E28-1784-B98A-91B10B9C67C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6625699-2BBD-B4FB-A0DA-CFB627489DCF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053159" cy="4382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800" dirty="0"/>
              <a:t>To gather some information about the dataset, some SQL queries were performed. </a:t>
            </a:r>
          </a:p>
          <a:p>
            <a:pPr>
              <a:spcBef>
                <a:spcPts val="0"/>
              </a:spcBef>
            </a:pPr>
            <a:endParaRPr lang="en-GB" sz="1800" dirty="0"/>
          </a:p>
          <a:p>
            <a:pPr>
              <a:spcBef>
                <a:spcPts val="0"/>
              </a:spcBef>
            </a:pPr>
            <a:r>
              <a:rPr lang="en-GB" sz="18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400" dirty="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49AA2A31-CC86-D7E2-1505-849AC1973088}"/>
              </a:ext>
            </a:extLst>
          </p:cNvPr>
          <p:cNvSpPr txBox="1"/>
          <p:nvPr/>
        </p:nvSpPr>
        <p:spPr>
          <a:xfrm>
            <a:off x="9819382" y="43078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2AEB-FDC4-1A4A-3492-FCF14FAA13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Geospatial analysis – folium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1CBC9C-BD59-9746-CD1A-CDCC0E555C8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/>
              <a:t>The following steps were taken to visualize the launch data on an interactive map: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Mark all launch sites on a map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Initialise the map using a Folium </a:t>
            </a:r>
            <a:r>
              <a:rPr lang="en-GB" sz="1600" dirty="0">
                <a:latin typeface="Consolas" panose="020B0609020204030204" pitchFamily="49" charset="0"/>
              </a:rPr>
              <a:t>Map</a:t>
            </a:r>
            <a:r>
              <a:rPr lang="en-GB" sz="1600" dirty="0"/>
              <a:t> object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Add a </a:t>
            </a:r>
            <a:r>
              <a:rPr lang="en-GB" sz="1600" dirty="0" err="1">
                <a:latin typeface="Consolas" panose="020B0609020204030204" pitchFamily="49" charset="0"/>
              </a:rPr>
              <a:t>folium.Circle</a:t>
            </a:r>
            <a:r>
              <a:rPr lang="en-GB" sz="1600" dirty="0"/>
              <a:t> and </a:t>
            </a:r>
            <a:r>
              <a:rPr lang="en-GB" sz="1600" dirty="0" err="1"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for each launch site on the launch map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Mark the success/failed launches for each site on a map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As many launches have the same coordinates, it makes sense to cluster them together. 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Before clustering them, assign a marker colour of successful (class = 1) as green, and failed (class = 0) as red.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To put the launches into clusters, for each launch, add a </a:t>
            </a:r>
            <a:r>
              <a:rPr lang="en-GB" sz="1600" dirty="0" err="1"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to the </a:t>
            </a:r>
            <a:r>
              <a:rPr lang="en-GB" sz="1600" dirty="0" err="1">
                <a:latin typeface="Consolas" panose="020B0609020204030204" pitchFamily="49" charset="0"/>
              </a:rPr>
              <a:t>MarkerCluster</a:t>
            </a:r>
            <a:r>
              <a:rPr lang="en-GB" sz="1600" dirty="0">
                <a:latin typeface="Consolas" panose="020B0609020204030204" pitchFamily="49" charset="0"/>
              </a:rPr>
              <a:t>()</a:t>
            </a:r>
            <a:r>
              <a:rPr lang="en-GB" sz="1600" dirty="0"/>
              <a:t> object.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Create an icon as a text label, assigning the </a:t>
            </a:r>
            <a:r>
              <a:rPr lang="en-GB" sz="1600" dirty="0" err="1">
                <a:latin typeface="Consolas" panose="020B0609020204030204" pitchFamily="49" charset="0"/>
              </a:rPr>
              <a:t>icon_color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/>
              <a:t>as the </a:t>
            </a:r>
            <a:r>
              <a:rPr lang="en-GB" sz="1600" dirty="0" err="1">
                <a:latin typeface="Consolas" panose="020B0609020204030204" pitchFamily="49" charset="0"/>
              </a:rPr>
              <a:t>marker_colour</a:t>
            </a:r>
            <a:r>
              <a:rPr lang="en-GB" sz="1600" dirty="0"/>
              <a:t> determined previously.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Calculate the distances between a launch site to its proximities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To explore the proximities of launch sites, calculations of distances between points can be made using the </a:t>
            </a:r>
            <a:r>
              <a:rPr lang="en-GB" sz="1600" dirty="0">
                <a:latin typeface="Consolas" panose="020B0609020204030204" pitchFamily="49" charset="0"/>
              </a:rPr>
              <a:t>Lat</a:t>
            </a:r>
            <a:r>
              <a:rPr lang="en-GB" sz="1600" dirty="0"/>
              <a:t> and </a:t>
            </a:r>
            <a:r>
              <a:rPr lang="en-GB" sz="1600" dirty="0">
                <a:latin typeface="Consolas" panose="020B0609020204030204" pitchFamily="49" charset="0"/>
              </a:rPr>
              <a:t>Long</a:t>
            </a:r>
            <a:r>
              <a:rPr lang="en-GB" sz="1600" dirty="0"/>
              <a:t> values.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After marking a point using the </a:t>
            </a:r>
            <a:r>
              <a:rPr lang="en-GB" sz="1600" dirty="0">
                <a:latin typeface="Consolas" panose="020B0609020204030204" pitchFamily="49" charset="0"/>
              </a:rPr>
              <a:t>Lat</a:t>
            </a:r>
            <a:r>
              <a:rPr lang="en-GB" sz="1600" dirty="0"/>
              <a:t> and </a:t>
            </a:r>
            <a:r>
              <a:rPr lang="en-GB" sz="1600" dirty="0">
                <a:latin typeface="Consolas" panose="020B0609020204030204" pitchFamily="49" charset="0"/>
              </a:rPr>
              <a:t>Long</a:t>
            </a:r>
            <a:r>
              <a:rPr lang="en-GB" sz="1600" dirty="0"/>
              <a:t> values, create a </a:t>
            </a:r>
            <a:r>
              <a:rPr lang="en-GB" sz="1600" dirty="0" err="1"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object to show the distance.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600" dirty="0"/>
              <a:t>To display the distance line between two points, draw a </a:t>
            </a:r>
            <a:r>
              <a:rPr lang="en-GB" sz="1600" dirty="0" err="1">
                <a:latin typeface="Consolas" panose="020B0609020204030204" pitchFamily="49" charset="0"/>
              </a:rPr>
              <a:t>folium.PolyLine</a:t>
            </a:r>
            <a:r>
              <a:rPr lang="en-GB" sz="1600" dirty="0"/>
              <a:t> and add this to the map.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3C57E697-0669-FFB3-F814-FB4B3457D203}"/>
              </a:ext>
            </a:extLst>
          </p:cNvPr>
          <p:cNvSpPr txBox="1"/>
          <p:nvPr/>
        </p:nvSpPr>
        <p:spPr>
          <a:xfrm>
            <a:off x="9970270" y="58234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AC66C-D34A-FB45-F545-E42BD522EE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Interactive dashboard – plotly dash</a:t>
            </a:r>
            <a:endParaRPr lang="en-US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C7DF3A-1E60-10E4-6285-DFC2A7498BCF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182584" cy="457777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following plots were added to a </a:t>
            </a:r>
            <a:r>
              <a:rPr lang="en-GB" sz="2400" dirty="0" err="1"/>
              <a:t>Plotly</a:t>
            </a:r>
            <a:r>
              <a:rPr lang="en-GB" sz="2400" dirty="0"/>
              <a:t> Dash dashboard to have an interactive visualisation of the data:</a:t>
            </a:r>
          </a:p>
          <a:p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Pie chart (</a:t>
            </a:r>
            <a:r>
              <a:rPr lang="en-GB" sz="2400" dirty="0" err="1">
                <a:latin typeface="Consolas" panose="020B0609020204030204" pitchFamily="49" charset="0"/>
              </a:rPr>
              <a:t>px.pie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r>
              <a:rPr lang="en-GB" sz="2400" dirty="0"/>
              <a:t>) showing the total successful launches per site </a:t>
            </a:r>
          </a:p>
          <a:p>
            <a:pPr marL="520700" lvl="1" indent="-342900"/>
            <a:r>
              <a:rPr lang="en-GB" dirty="0"/>
              <a:t>This makes it clear to see which sites are most successful</a:t>
            </a:r>
          </a:p>
          <a:p>
            <a:pPr marL="520700" lvl="1" indent="-342900"/>
            <a:r>
              <a:rPr lang="en-GB" dirty="0"/>
              <a:t>The chart could also be filtered (using a </a:t>
            </a:r>
            <a:r>
              <a:rPr lang="en-GB" dirty="0" err="1">
                <a:latin typeface="Consolas" panose="020B0609020204030204" pitchFamily="49" charset="0"/>
              </a:rPr>
              <a:t>dcc.Dropdown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/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Scatter graph (</a:t>
            </a:r>
            <a:r>
              <a:rPr lang="en-GB" sz="2400" dirty="0" err="1">
                <a:latin typeface="Consolas" panose="020B0609020204030204" pitchFamily="49" charset="0"/>
              </a:rPr>
              <a:t>px.scatter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r>
              <a:rPr lang="en-GB" sz="2400" dirty="0"/>
              <a:t>) to show the correlation between outcome (success or not) and payload mass (kg)</a:t>
            </a:r>
          </a:p>
          <a:p>
            <a:pPr marL="520700" lvl="1" indent="-342900"/>
            <a:r>
              <a:rPr lang="en-GB" dirty="0"/>
              <a:t>This could be filtered (using a </a:t>
            </a:r>
            <a:r>
              <a:rPr lang="en-GB" dirty="0" err="1">
                <a:latin typeface="Consolas" panose="020B0609020204030204" pitchFamily="49" charset="0"/>
              </a:rPr>
              <a:t>RangeSlider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r>
              <a:rPr lang="en-GB" dirty="0"/>
              <a:t> object) by ranges of payload masses</a:t>
            </a:r>
          </a:p>
          <a:p>
            <a:pPr marL="520700" lvl="1" indent="-342900"/>
            <a:r>
              <a:rPr lang="en-GB" dirty="0"/>
              <a:t>It could also be filtered by booster version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7F127-7F8D-3D64-CFC7-E94F4EC40E0E}"/>
              </a:ext>
            </a:extLst>
          </p:cNvPr>
          <p:cNvSpPr txBox="1"/>
          <p:nvPr/>
        </p:nvSpPr>
        <p:spPr>
          <a:xfrm>
            <a:off x="9032552" y="533912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948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0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35DD085-DBCC-F539-9193-D9E568C75E8D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DB530F-BD46-F408-09B5-B94DC0DE44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Predictive Analysis - Classification</a:t>
            </a:r>
            <a:endParaRPr lang="en-US" dirty="0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706B6A37-BFE7-D6FE-0DF5-D1A31F085B15}"/>
              </a:ext>
            </a:extLst>
          </p:cNvPr>
          <p:cNvSpPr txBox="1"/>
          <p:nvPr/>
        </p:nvSpPr>
        <p:spPr>
          <a:xfrm>
            <a:off x="9819382" y="52113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3155ACF-90B6-6F53-F2F6-6CB07937437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1D0A76-046F-4C5B-7C1B-71B028C915B6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DD19EA-4850-2227-437A-B936FF925A7A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C041AD-67EB-6976-2D8F-AA745C8D74CD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000" dirty="0"/>
              <a:t>Check the tuned hyperparameters (</a:t>
            </a:r>
            <a:r>
              <a:rPr lang="en-GB" sz="1000" dirty="0" err="1">
                <a:latin typeface="Consolas" panose="020B0609020204030204" pitchFamily="49" charset="0"/>
              </a:rPr>
              <a:t>best_params</a:t>
            </a:r>
            <a:r>
              <a:rPr lang="en-GB" sz="1000" dirty="0"/>
              <a:t>_)</a:t>
            </a:r>
          </a:p>
          <a:p>
            <a:pPr marL="647700" lvl="2" indent="-285750"/>
            <a:r>
              <a:rPr lang="en-GB" sz="1000" dirty="0"/>
              <a:t>Check the accuracy (</a:t>
            </a:r>
            <a:r>
              <a:rPr lang="en-GB" sz="1000" dirty="0">
                <a:latin typeface="Consolas" panose="020B0609020204030204" pitchFamily="49" charset="0"/>
              </a:rPr>
              <a:t>score </a:t>
            </a:r>
            <a:r>
              <a:rPr lang="en-GB" sz="1000" dirty="0"/>
              <a:t>and</a:t>
            </a:r>
            <a:r>
              <a:rPr lang="en-GB" sz="1000" dirty="0">
                <a:latin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7D2A4F7-7C7C-0F57-4274-952F8C4355DC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338E076-3FA0-B6B1-2E87-1CB0E5545542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4" name="Arrow: Right 14">
            <a:extLst>
              <a:ext uri="{FF2B5EF4-FFF2-40B4-BE49-F238E27FC236}">
                <a16:creationId xmlns:a16="http://schemas.microsoft.com/office/drawing/2014/main" id="{782150DF-D915-1A17-632E-43AC07C7F393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5" name="Arrow: Right 15">
            <a:extLst>
              <a:ext uri="{FF2B5EF4-FFF2-40B4-BE49-F238E27FC236}">
                <a16:creationId xmlns:a16="http://schemas.microsoft.com/office/drawing/2014/main" id="{2AAE1FB4-254F-B918-9D95-6AE097C60B0F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5AB868-C128-3D0C-7558-9368F8850780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E0C99E92-27BD-E9A0-53AD-A8BF875C62ED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4">
              <a:extLst>
                <a:ext uri="{FF2B5EF4-FFF2-40B4-BE49-F238E27FC236}">
                  <a16:creationId xmlns:a16="http://schemas.microsoft.com/office/drawing/2014/main" id="{A7483B70-7861-5438-74F2-C81394BCDBF1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:a16="http://schemas.microsoft.com/office/drawing/2014/main" id="{DAE721F6-1258-068F-206D-A11A515EC61F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id="{0CD5CBC5-E73E-CC55-82F3-8C627F37066F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37B0133F-1B7C-EBD8-54B7-040B427EE928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8">
              <a:extLst>
                <a:ext uri="{FF2B5EF4-FFF2-40B4-BE49-F238E27FC236}">
                  <a16:creationId xmlns:a16="http://schemas.microsoft.com/office/drawing/2014/main" id="{FF671205-C12D-AFF8-734E-46C42E01B2A4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Graphic 31" descr="Trophy with solid fill">
            <a:extLst>
              <a:ext uri="{FF2B5EF4-FFF2-40B4-BE49-F238E27FC236}">
                <a16:creationId xmlns:a16="http://schemas.microsoft.com/office/drawing/2014/main" id="{1AA63104-8D4A-78FF-379F-D51AD9C1C38C}"/>
              </a:ext>
            </a:extLst>
          </p:cNvPr>
          <p:cNvSpPr/>
          <p:nvPr/>
        </p:nvSpPr>
        <p:spPr>
          <a:xfrm>
            <a:off x="11596756" y="2181201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0948C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/>
              <a:t>1</a:t>
            </a:r>
          </a:p>
        </p:txBody>
      </p:sp>
      <p:grpSp>
        <p:nvGrpSpPr>
          <p:cNvPr id="24" name="Graphic 34" descr="Gears with solid fill">
            <a:extLst>
              <a:ext uri="{FF2B5EF4-FFF2-40B4-BE49-F238E27FC236}">
                <a16:creationId xmlns:a16="http://schemas.microsoft.com/office/drawing/2014/main" id="{2957DF60-8A41-46C0-4FC4-7CD14A792A6F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BABB129C-CAE7-BCCE-A463-AB9268390E19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37">
              <a:extLst>
                <a:ext uri="{FF2B5EF4-FFF2-40B4-BE49-F238E27FC236}">
                  <a16:creationId xmlns:a16="http://schemas.microsoft.com/office/drawing/2014/main" id="{22054482-3E12-FE4D-38A5-0FFAA5F103BA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C2959D-AE74-2EC5-7C4F-D989E1E559F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91187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Flight Number shows that:</a:t>
            </a:r>
          </a:p>
          <a:p>
            <a:pPr marL="285750" indent="-285750"/>
            <a:r>
              <a:rPr lang="en-GB" sz="2000" dirty="0"/>
              <a:t>As the number of flights increases, the rate of success at a launch site increases. </a:t>
            </a:r>
          </a:p>
          <a:p>
            <a:pPr marL="285750" indent="-285750"/>
            <a:r>
              <a:rPr lang="en-GB" sz="2000" dirty="0"/>
              <a:t>Most of the early flights (flight numbers &lt; 30) were launched from CCAFS SLC 40, and were generally unsuccessful. </a:t>
            </a:r>
          </a:p>
          <a:p>
            <a:pPr marL="285750" indent="-285750"/>
            <a:r>
              <a:rPr lang="en-GB" sz="2000" dirty="0"/>
              <a:t>The flights from VAFB SLC 4E also show this trend, that earlier flights were less successful.</a:t>
            </a:r>
          </a:p>
          <a:p>
            <a:pPr marL="285750" indent="-285750"/>
            <a:r>
              <a:rPr lang="en-GB" sz="2000" dirty="0"/>
              <a:t>No early flights were launched from KSC LC 39A, so the launches from this site are more successful.</a:t>
            </a:r>
          </a:p>
          <a:p>
            <a:pPr marL="285750" indent="-285750"/>
            <a:r>
              <a:rPr lang="en-GB" sz="2000" dirty="0"/>
              <a:t>Above a flight number of around 30, there are significantly more successful landings (Class = 1).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225661E-52A3-7F42-F2FA-434273BA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74" y="1612219"/>
            <a:ext cx="4858398" cy="441335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668DE-BF6C-69F9-7280-EBC1DBE442D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Payload Mass shows that:</a:t>
            </a:r>
          </a:p>
          <a:p>
            <a:pPr marL="285750" indent="-285750"/>
            <a:r>
              <a:rPr lang="en-GB" sz="20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/>
            <a:r>
              <a:rPr lang="en-GB" sz="2000" dirty="0"/>
              <a:t>There is no clear correlation between payload mass and success rate for a given launch site. </a:t>
            </a:r>
          </a:p>
          <a:p>
            <a:pPr marL="285750" indent="-285750"/>
            <a:r>
              <a:rPr lang="en-GB" sz="20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FA6C060-A85B-E571-F776-1E026641C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924335"/>
            <a:ext cx="6843315" cy="39983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623F12-0489-A1E5-1A16-4FDD1A2A574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8307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bar chart of Success Rate vs. Orbit Type shows that the following orbits have the highest (100%) success rate:</a:t>
            </a:r>
          </a:p>
          <a:p>
            <a:pPr marL="285750" indent="-285750"/>
            <a:r>
              <a:rPr lang="en-GB" sz="2400" dirty="0"/>
              <a:t>ES-L1 (Earth-Sun First </a:t>
            </a:r>
            <a:r>
              <a:rPr lang="en-GB" sz="2400" dirty="0" err="1"/>
              <a:t>Lagrangian</a:t>
            </a:r>
            <a:r>
              <a:rPr lang="en-GB" sz="2400" dirty="0"/>
              <a:t> Point)</a:t>
            </a:r>
          </a:p>
          <a:p>
            <a:pPr marL="285750" indent="-285750"/>
            <a:r>
              <a:rPr lang="en-GB" sz="2400" dirty="0"/>
              <a:t>GEO (Geostationary Orbit)</a:t>
            </a:r>
          </a:p>
          <a:p>
            <a:pPr marL="285750" indent="-285750"/>
            <a:r>
              <a:rPr lang="en-GB" sz="2400" dirty="0"/>
              <a:t>HEO (High Earth Orbit)</a:t>
            </a:r>
          </a:p>
          <a:p>
            <a:pPr marL="285750" indent="-285750"/>
            <a:r>
              <a:rPr lang="en-GB" sz="2400" dirty="0"/>
              <a:t>SSO (Sun-synchronous Orbit)</a:t>
            </a:r>
          </a:p>
          <a:p>
            <a:r>
              <a:rPr lang="en-GB" sz="2400" dirty="0"/>
              <a:t>The orbit with the lowest (0%) success rate is:</a:t>
            </a:r>
          </a:p>
          <a:p>
            <a:pPr marL="285750" indent="-285750"/>
            <a:r>
              <a:rPr lang="en-GB" sz="2400" dirty="0"/>
              <a:t>SO (Heliocentric Orbit)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AFAEF56-0206-8B2D-A305-100C0B795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90" y="1725393"/>
            <a:ext cx="6334497" cy="43001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ABE9EF-E48C-24AA-DA1D-E494D85AA26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11067" cy="457777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This scatter plot of Orbit Type vs. Flight number shows a few useful things that the previous plots did not, such as:</a:t>
            </a:r>
          </a:p>
          <a:p>
            <a:pPr marL="285750" indent="-285750"/>
            <a:r>
              <a:rPr lang="en-GB" sz="1800" dirty="0"/>
              <a:t>The 100% success rate of GEO, HEO, and ES-L1 orbits can be explained by only having 1 flight into the respective orbits. </a:t>
            </a:r>
          </a:p>
          <a:p>
            <a:pPr marL="285750" indent="-285750"/>
            <a:r>
              <a:rPr lang="en-GB" sz="1800" dirty="0"/>
              <a:t>The 100% success rate in SSO is more impressive, with 5 successful flights.</a:t>
            </a:r>
          </a:p>
          <a:p>
            <a:pPr marL="285750" indent="-285750"/>
            <a:r>
              <a:rPr lang="en-GB" sz="1800" dirty="0"/>
              <a:t>There is little relationship between Flight Number and Success Rate for GTO.</a:t>
            </a:r>
          </a:p>
          <a:p>
            <a:pPr marL="285750" indent="-285750"/>
            <a:r>
              <a:rPr lang="en-GB" sz="1800" dirty="0"/>
              <a:t>Generally, as Flight Number increases, the success rate increases. This is most extreme for LEO, where unsuccessful landings only occurred for the low flight numbers (early launches).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C960677-BC99-3038-D032-589833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9" y="1606495"/>
            <a:ext cx="6488888" cy="4260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363749-F5AF-2CA6-A499-32FDE8B204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827091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This scatter plot of Orbit Type vs. Payload Mass shows that:</a:t>
            </a:r>
          </a:p>
          <a:p>
            <a:pPr marL="285750" indent="-285750"/>
            <a:r>
              <a:rPr lang="en-GB" sz="2000" dirty="0"/>
              <a:t>The following orbit types </a:t>
            </a:r>
            <a:r>
              <a:rPr lang="en-GB" sz="2400" dirty="0"/>
              <a:t>have</a:t>
            </a:r>
            <a:r>
              <a:rPr lang="en-GB" sz="2000" dirty="0"/>
              <a:t> more success with heavy payloads:</a:t>
            </a:r>
          </a:p>
          <a:p>
            <a:pPr marL="463550" lvl="1" indent="-285750"/>
            <a:r>
              <a:rPr lang="en-GB" sz="1800" dirty="0"/>
              <a:t>PO (although the number of data points is small)</a:t>
            </a:r>
          </a:p>
          <a:p>
            <a:pPr marL="463550" lvl="1" indent="-285750"/>
            <a:r>
              <a:rPr lang="en-GB" sz="1800" dirty="0"/>
              <a:t>ISS</a:t>
            </a:r>
          </a:p>
          <a:p>
            <a:pPr marL="463550" lvl="1" indent="-285750"/>
            <a:r>
              <a:rPr lang="en-GB" sz="1800" dirty="0"/>
              <a:t>LEO</a:t>
            </a:r>
          </a:p>
          <a:p>
            <a:pPr marL="285750" indent="-285750"/>
            <a:r>
              <a:rPr lang="en-GB" sz="2000" dirty="0"/>
              <a:t>For GTO, the relationship between payload mass and success rate is unclear.</a:t>
            </a:r>
          </a:p>
          <a:p>
            <a:pPr marL="285750" indent="-285750"/>
            <a:r>
              <a:rPr lang="en-GB" sz="2000" dirty="0"/>
              <a:t>VLEO (Very Low Earth Orbit) launches are associated with heavier payloads, which makes intuitive sense.</a:t>
            </a:r>
          </a:p>
          <a:p>
            <a:pPr marL="285750" indent="-285750"/>
            <a:endParaRPr lang="en-GB" sz="2000" dirty="0"/>
          </a:p>
          <a:p>
            <a:endParaRPr lang="en-GB" sz="20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401040-8C21-4405-A461-14055DCEF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36CE44-C13A-8683-C698-12D18D7AFFB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line chart of yearly average success rate shows that:</a:t>
            </a:r>
          </a:p>
          <a:p>
            <a:pPr marL="285750" indent="-285750"/>
            <a:r>
              <a:rPr lang="en-GB" sz="2400" dirty="0"/>
              <a:t>Between 2010 and 2013, all landings were unsuccessful (as the success rate is 0).</a:t>
            </a:r>
          </a:p>
          <a:p>
            <a:pPr marL="285750" indent="-285750"/>
            <a:r>
              <a:rPr lang="en-GB" sz="2400" dirty="0"/>
              <a:t>After 2013, the success rate generally increased, despite small dips in 2018 and 2020.</a:t>
            </a:r>
          </a:p>
          <a:p>
            <a:pPr marL="285750" indent="-285750"/>
            <a:r>
              <a:rPr lang="en-GB" sz="2400" dirty="0"/>
              <a:t>After 2016, there was always a greater than 50% chance of success.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86CF149-2FEE-BAC3-FE88-C2F4A6B6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651029"/>
            <a:ext cx="5979219" cy="407348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45B0A-1C0C-B470-2912-765E43230DF6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0B13-CACD-0777-3E06-AC6D923D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0">
            <a:extLst>
              <a:ext uri="{FF2B5EF4-FFF2-40B4-BE49-F238E27FC236}">
                <a16:creationId xmlns:a16="http://schemas.microsoft.com/office/drawing/2014/main" id="{6CD0A1BD-7F27-5B4E-5C4E-A55EF745513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868BF3-58CB-8C52-F065-546FF4C68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25201" r="5475" b="25702"/>
          <a:stretch/>
        </p:blipFill>
        <p:spPr>
          <a:xfrm>
            <a:off x="770011" y="3057992"/>
            <a:ext cx="6815012" cy="73451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90234-A722-C918-67E4-BFD044F8C0C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 Names Begin with 'CCA'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64E224-5A6D-8180-9ED1-2CBF469EC03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B25567-9C2B-36A2-269B-4AB39EF3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29145" r="6049" b="26046"/>
          <a:stretch/>
        </p:blipFill>
        <p:spPr>
          <a:xfrm>
            <a:off x="854438" y="3057993"/>
            <a:ext cx="6925457" cy="7644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D5510-9B1E-B950-26EE-60568074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A9BAFDD5-19A1-035C-3357-FB1B35C22B1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C0149A-A27B-DE03-5C50-6AABEC00842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C4D16FF-570C-B7FF-B917-00EBCFFAC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27596" r="5086" b="22921"/>
          <a:stretch/>
        </p:blipFill>
        <p:spPr>
          <a:xfrm>
            <a:off x="770011" y="3004226"/>
            <a:ext cx="6949924" cy="938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18310-0AFE-91E4-FAB3-A577C58C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43EE7A91-E199-3A2F-7C01-07002FD287C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B050EA-A123-2636-B88C-893A737BDE0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latin typeface="Consolas" panose="020B0609020204030204" pitchFamily="49" charset="0"/>
              </a:rPr>
              <a:t>PAYLOAD_MASS__KG_</a:t>
            </a:r>
            <a:r>
              <a:rPr lang="en-GB" dirty="0"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A0CB9-9D53-75A4-1990-9A2E36EF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01AE6-D95C-ACE5-32AF-68917F1C6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2373" r="5348" b="22759"/>
          <a:stretch/>
        </p:blipFill>
        <p:spPr>
          <a:xfrm>
            <a:off x="770011" y="2893102"/>
            <a:ext cx="7084836" cy="10643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9" name="Arrow: Right 11">
            <a:extLst>
              <a:ext uri="{FF2B5EF4-FFF2-40B4-BE49-F238E27FC236}">
                <a16:creationId xmlns:a16="http://schemas.microsoft.com/office/drawing/2014/main" id="{404F843C-6303-EAB9-8286-20772319108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346FF-CD36-76E6-BB14-4364ECBE6BD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latin typeface="Consolas" panose="020B0609020204030204" pitchFamily="49" charset="0"/>
              </a:rPr>
              <a:t>DATE</a:t>
            </a:r>
            <a:r>
              <a:rPr lang="en-GB" dirty="0"/>
              <a:t> column, i.e. the first date,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9F50-D784-7F23-871D-DDA7376B1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24701" r="5705" b="23910"/>
          <a:stretch/>
        </p:blipFill>
        <p:spPr>
          <a:xfrm>
            <a:off x="884420" y="2938072"/>
            <a:ext cx="6910466" cy="98935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AAABB-F11E-0E5F-B6A0-171B3CCE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767DD754-8310-0462-D65A-6AD320EDF8BA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DABA-0CE9-6CF1-C37E-C918593EECC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8D1BC1-667E-11B2-1D22-CB86035DA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23284" r="4348" b="33159"/>
          <a:stretch/>
        </p:blipFill>
        <p:spPr>
          <a:xfrm>
            <a:off x="770011" y="3028013"/>
            <a:ext cx="7144796" cy="64330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E24E-766D-B7DF-88AE-E6D63031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E8E056B8-E9A8-C9F3-F598-0E27BBF4FA8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1C369F43-902C-237E-03FE-DB2C9110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3" name="Titre 6">
            <a:extLst>
              <a:ext uri="{FF2B5EF4-FFF2-40B4-BE49-F238E27FC236}">
                <a16:creationId xmlns:a16="http://schemas.microsoft.com/office/drawing/2014/main" id="{D5F38ED3-1AEC-3729-EDAA-B5635DDE10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EXECUTIVE SUMMARY</a:t>
            </a:r>
            <a:endParaRPr lang="en-GB" dirty="0"/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902DD01E-F17F-58CE-1FBE-8C6FAB8DA6A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Summary of Methodologies: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follows these steps: </a:t>
            </a:r>
          </a:p>
          <a:p>
            <a:pPr marL="819150" lvl="2" indent="-457200"/>
            <a:r>
              <a:rPr lang="en-GB" dirty="0"/>
              <a:t>Data Collection</a:t>
            </a:r>
          </a:p>
          <a:p>
            <a:pPr marL="819150" lvl="2" indent="-457200"/>
            <a:r>
              <a:rPr lang="en-GB" dirty="0"/>
              <a:t>Data Wrangling </a:t>
            </a:r>
          </a:p>
          <a:p>
            <a:pPr marL="819150" lvl="2" indent="-457200"/>
            <a:r>
              <a:rPr lang="en-GB" dirty="0"/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dirty="0"/>
              <a:t>Predictive Analysis (Classification)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/>
              <a:t>Summary of Results: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D076E-006B-5526-7AAA-D619E8A7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19" y="3390921"/>
            <a:ext cx="2345765" cy="26346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A9C61-12C2-8C08-2AEB-F0CCFD8F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63C3D-2515-958B-8AE8-8AAE757B2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8E642E-83AF-76F7-B714-06278B7D3BC9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BAC43C-C47C-7D56-1AE4-A918976037D4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9EE618-644F-6255-F448-60140ED855EC}"/>
              </a:ext>
            </a:extLst>
          </p:cNvPr>
          <p:cNvSpPr/>
          <p:nvPr/>
        </p:nvSpPr>
        <p:spPr>
          <a:xfrm>
            <a:off x="6464805" y="329723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98D706-53F6-A103-9E0C-CBC3C4BDE3A6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1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63EA7-4DCB-E7F6-E092-304111A9E3D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A6AA3FF-1ACC-3E51-4EBE-DEEFA574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27271" r="3636" b="32865"/>
          <a:stretch/>
        </p:blipFill>
        <p:spPr>
          <a:xfrm>
            <a:off x="770011" y="3186685"/>
            <a:ext cx="7159786" cy="48463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1D1-5251-992B-CBFB-71552366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3D385553-E4E3-991C-CA31-07F26351773B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75DF06-AFBD-7C26-B446-28505B02EAB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3C7C68C-8D5B-E1CF-1C41-880F7D9F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21976" r="4451" b="22430"/>
          <a:stretch/>
        </p:blipFill>
        <p:spPr>
          <a:xfrm>
            <a:off x="770011" y="2968052"/>
            <a:ext cx="7099825" cy="914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09DB5-E136-14FD-699C-3C6FD882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577" y="1652359"/>
            <a:ext cx="1797395" cy="416865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774C6427-A83E-0160-456A-B952040F237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0FA82-395F-F65B-2C68-9A0E62120CB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E797F8-1AF3-E10A-0E76-5855F4C14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24587" r="5182" b="20773"/>
          <a:stretch/>
        </p:blipFill>
        <p:spPr>
          <a:xfrm>
            <a:off x="770011" y="2981261"/>
            <a:ext cx="6979904" cy="8954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55D97-8DF5-7B6F-AFAC-03E32415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/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6222CE91-1615-5C8D-5430-E703C577ECE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BEF646E-7032-D7FE-FD9D-623BB58D782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 </a:t>
            </a:r>
            <a:r>
              <a:rPr lang="en-GB" sz="2400" dirty="0">
                <a:latin typeface="Consolas" panose="020B0609020204030204" pitchFamily="49" charset="0"/>
              </a:rPr>
              <a:t>WHERE</a:t>
            </a:r>
            <a:r>
              <a:rPr lang="en-GB" sz="2400" dirty="0"/>
              <a:t> keyword is used with the </a:t>
            </a:r>
            <a:r>
              <a:rPr lang="en-GB" sz="2400" dirty="0">
                <a:latin typeface="Consolas" panose="020B0609020204030204" pitchFamily="49" charset="0"/>
              </a:rPr>
              <a:t>BETWEEN</a:t>
            </a:r>
            <a:r>
              <a:rPr lang="en-GB" sz="2400" dirty="0"/>
              <a:t> keyword to filter the results to dates only within those specified. The results are then grouped and ordered, using the keywords </a:t>
            </a:r>
            <a:r>
              <a:rPr lang="en-GB" sz="2400" dirty="0">
                <a:latin typeface="Consolas" panose="020B0609020204030204" pitchFamily="49" charset="0"/>
              </a:rPr>
              <a:t>GROUP BY</a:t>
            </a:r>
            <a:r>
              <a:rPr lang="en-GB" sz="2400" dirty="0"/>
              <a:t> and </a:t>
            </a:r>
            <a:r>
              <a:rPr lang="en-GB" sz="2400" dirty="0">
                <a:latin typeface="Consolas" panose="020B0609020204030204" pitchFamily="49" charset="0"/>
              </a:rPr>
              <a:t>ORDER BY</a:t>
            </a:r>
            <a:r>
              <a:rPr lang="en-GB" sz="2400" dirty="0"/>
              <a:t>, respectively, where </a:t>
            </a:r>
            <a:r>
              <a:rPr lang="en-GB" sz="2400" dirty="0">
                <a:latin typeface="Consolas" panose="020B0609020204030204" pitchFamily="49" charset="0"/>
              </a:rPr>
              <a:t>DESC</a:t>
            </a:r>
            <a:r>
              <a:rPr lang="en-GB" sz="2400" dirty="0"/>
              <a:t> is used to specify the descending order.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960117-0CCC-65B2-3FC3-8D81F4114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9153" r="4687" b="18774"/>
          <a:stretch/>
        </p:blipFill>
        <p:spPr>
          <a:xfrm>
            <a:off x="599607" y="2818151"/>
            <a:ext cx="7075357" cy="12291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57B1F-94A1-1C7E-D40C-9FB5D882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920" y="2356683"/>
            <a:ext cx="2506531" cy="22244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9939D07E-CC39-5689-8DBE-05015C07C101}"/>
              </a:ext>
            </a:extLst>
          </p:cNvPr>
          <p:cNvSpPr/>
          <p:nvPr/>
        </p:nvSpPr>
        <p:spPr>
          <a:xfrm>
            <a:off x="8277173" y="3186684"/>
            <a:ext cx="978408" cy="484632"/>
          </a:xfrm>
          <a:prstGeom prst="rightArrow">
            <a:avLst/>
          </a:prstGeom>
          <a:solidFill>
            <a:srgbClr val="0948CB"/>
          </a:solidFill>
          <a:ln w="3175"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7797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2D8CF1-1C3E-8E7B-ADF6-0447C7381D77}"/>
              </a:ext>
            </a:extLst>
          </p:cNvPr>
          <p:cNvSpPr txBox="1">
            <a:spLocks/>
          </p:cNvSpPr>
          <p:nvPr/>
        </p:nvSpPr>
        <p:spPr>
          <a:xfrm>
            <a:off x="404813" y="4610550"/>
            <a:ext cx="6051227" cy="212977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2C11-5CFC-166A-2D11-350C29944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400888"/>
            <a:ext cx="5418250" cy="297259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FB922-13BC-2C5A-4A2F-ECE2C0EA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403233"/>
            <a:ext cx="5065572" cy="29702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F6AB1-C412-7C9D-260F-5169C3CE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601123"/>
            <a:ext cx="1800200" cy="21486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457E-C296-0A17-D9D8-8A541CE68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610550"/>
            <a:ext cx="2096841" cy="15674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A6841-0976-E665-07A4-F6B35275BCFD}"/>
              </a:ext>
            </a:extLst>
          </p:cNvPr>
          <p:cNvCxnSpPr>
            <a:cxnSpLocks/>
          </p:cNvCxnSpPr>
          <p:nvPr/>
        </p:nvCxnSpPr>
        <p:spPr>
          <a:xfrm flipV="1">
            <a:off x="4657725" y="3174203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1AB31E-C07C-0536-F13C-2D2FB2439F5B}"/>
              </a:ext>
            </a:extLst>
          </p:cNvPr>
          <p:cNvCxnSpPr>
            <a:cxnSpLocks/>
          </p:cNvCxnSpPr>
          <p:nvPr/>
        </p:nvCxnSpPr>
        <p:spPr>
          <a:xfrm flipH="1">
            <a:off x="10075975" y="3407566"/>
            <a:ext cx="1118281" cy="1999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1B16D-9BED-1E4A-6749-37814CC43CC3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407022"/>
            <a:ext cx="2078150" cy="58501"/>
          </a:xfrm>
          <a:prstGeom prst="straightConnector1">
            <a:avLst/>
          </a:prstGeom>
          <a:ln w="317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53B6B3-88D1-F734-9884-A45906296AE0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green icons for successful launches, and red icons for failed launches.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4A6A5-BE33-4CF2-3CD7-A4AB3669D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ED2B0-EE08-BA92-D119-B602AD4BF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33732-F6FB-B277-30C8-3296416FD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125683" y="4043176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216D8-233F-6F4E-7909-A86842FAB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565160"/>
            <a:ext cx="2362726" cy="1684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DAA82-9E4D-FB76-17CB-C516CA15A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361855"/>
            <a:ext cx="1732666" cy="18659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9DC4E-3857-E7B3-6703-77A3CA86C62F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86F559-C359-5A27-3AFB-714D29649CC6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CE816-AC5E-D121-7BC6-C3244C71676C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/>
              <p:nvPr/>
            </p:nvSpPr>
            <p:spPr>
              <a:xfrm>
                <a:off x="870758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8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8000" r="-8000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EEC1771-E7EA-7268-2B8B-D4ED7690A19C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2C7F0-DF5F-3D7C-9295-2DECEDB8D51B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9C9C4-6C33-5594-310C-2C41E10889D0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 To Other Points Of Interest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E6ECAAF-3B4C-C5E0-FA42-3A18552445DC}"/>
              </a:ext>
            </a:extLst>
          </p:cNvPr>
          <p:cNvSpPr txBox="1">
            <a:spLocks/>
          </p:cNvSpPr>
          <p:nvPr/>
        </p:nvSpPr>
        <p:spPr>
          <a:xfrm>
            <a:off x="6709078" y="1363874"/>
            <a:ext cx="5085668" cy="1872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600" dirty="0"/>
              <a:t>Are launch sites near railways?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coastline is only 0.87 km due East.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highways?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highway is only 0.59km away. 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railways?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railway is only 1.29 km away.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Do launch sites keep a certain distance away from cities?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city is 51.74 km away.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EC9547-FC56-7664-3FDB-F00DF2C5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229702" cy="255324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7AA18-EB54-2BF6-092E-66B5787A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28" y="3346685"/>
            <a:ext cx="3460215" cy="259287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18EAC3-9776-CE6D-208A-1B32EABE6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27" y="1368700"/>
            <a:ext cx="2734479" cy="18722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2215B7-A9BB-D5DC-1413-DC044125864D}"/>
              </a:ext>
            </a:extLst>
          </p:cNvPr>
          <p:cNvSpPr txBox="1"/>
          <p:nvPr/>
        </p:nvSpPr>
        <p:spPr>
          <a:xfrm>
            <a:off x="479376" y="1566164"/>
            <a:ext cx="27344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FD5428-5630-F606-45CF-4316D883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1C2A41-EFE6-54E4-EC81-2FB397872C85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launch site </a:t>
            </a:r>
            <a:r>
              <a:rPr lang="en-GB">
                <a:solidFill>
                  <a:schemeClr val="accent2"/>
                </a:solidFill>
              </a:rPr>
              <a:t>KSC LC-39 A</a:t>
            </a:r>
            <a:r>
              <a:rPr lang="en-GB"/>
              <a:t> had the most successful launches, with 41.7% of the total successful launches.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BD2A6-1A42-8D84-367B-8F15C4D161E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195243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 and then re-use the rocket's first stage.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If we can predict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This project will ultimately </a:t>
            </a:r>
            <a:r>
              <a:rPr lang="en-GB" sz="1800" dirty="0">
                <a:solidFill>
                  <a:srgbClr val="12ABDB"/>
                </a:solidFill>
                <a:latin typeface="Ubuntu"/>
              </a:rPr>
              <a:t>predict whether the first Space X Falcon 9 stage will land successfully.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6C9D-875A-BE4E-88E0-3415DAB0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68A91-C5C2-064E-1410-7E9EE508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6074E2-A3B0-72A0-32EE-B764FF80B7AE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5943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948CB"/>
                </a:solidFill>
                <a:latin typeface="Abadi" panose="020B0604020104020204" pitchFamily="34" charset="0"/>
              </a:rPr>
              <a:t>Launch Outcome VS. Payload scatter plot for all sites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32417-D273-E1C2-4020-007587720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6452148" y="1177711"/>
            <a:ext cx="4562403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731701-9756-C7C1-DE7D-873CDF5FE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6461526" y="3929142"/>
            <a:ext cx="4553025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20EF841-A582-5197-A39E-A23E3EEE4610}"/>
              </a:ext>
            </a:extLst>
          </p:cNvPr>
          <p:cNvSpPr txBox="1">
            <a:spLocks/>
          </p:cNvSpPr>
          <p:nvPr/>
        </p:nvSpPr>
        <p:spPr>
          <a:xfrm>
            <a:off x="492932" y="4237360"/>
            <a:ext cx="5968594" cy="2031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0 – 4000 kg (low payloads)</a:t>
            </a:r>
          </a:p>
          <a:p>
            <a:pPr marL="520700" lvl="1" indent="-34290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4000 – 10000 kg (massive payloads)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From these 2 plots, it can be shown that the success for massive payloads is lower than that for low payloads.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GB" sz="1600" dirty="0"/>
              <a:t>It is also worth noting that some booster types (v1.0 and B5) have yet to be launched with massive payloads.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79F05C-CF84-B834-D6AF-1A35C5367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9" y="1307824"/>
            <a:ext cx="5394681" cy="281413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0B25A4-2D69-9468-C7CC-5A432F6F2D5A}"/>
              </a:ext>
            </a:extLst>
          </p:cNvPr>
          <p:cNvCxnSpPr>
            <a:cxnSpLocks/>
          </p:cNvCxnSpPr>
          <p:nvPr/>
        </p:nvCxnSpPr>
        <p:spPr>
          <a:xfrm flipV="1">
            <a:off x="3317356" y="2179938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6AD84DC-ECDA-66C2-2E91-B40C3262D6D3}"/>
              </a:ext>
            </a:extLst>
          </p:cNvPr>
          <p:cNvSpPr/>
          <p:nvPr/>
        </p:nvSpPr>
        <p:spPr>
          <a:xfrm>
            <a:off x="1724952" y="2570012"/>
            <a:ext cx="284385" cy="278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01CE7A-4D3F-BF87-8712-67B166140C6A}"/>
              </a:ext>
            </a:extLst>
          </p:cNvPr>
          <p:cNvSpPr/>
          <p:nvPr/>
        </p:nvSpPr>
        <p:spPr>
          <a:xfrm>
            <a:off x="3869157" y="2486935"/>
            <a:ext cx="284385" cy="278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57E378-56D8-E1AA-FC4B-B7520E0B88E4}"/>
              </a:ext>
            </a:extLst>
          </p:cNvPr>
          <p:cNvSpPr/>
          <p:nvPr/>
        </p:nvSpPr>
        <p:spPr>
          <a:xfrm>
            <a:off x="10870551" y="105376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F978BF-2824-C4A2-1D3B-B1D3EC7D2D61}"/>
              </a:ext>
            </a:extLst>
          </p:cNvPr>
          <p:cNvSpPr/>
          <p:nvPr/>
        </p:nvSpPr>
        <p:spPr>
          <a:xfrm>
            <a:off x="6370569" y="380223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421A0B-386A-0576-5A70-8B1FEF738103}"/>
              </a:ext>
            </a:extLst>
          </p:cNvPr>
          <p:cNvSpPr txBox="1"/>
          <p:nvPr/>
        </p:nvSpPr>
        <p:spPr>
          <a:xfrm>
            <a:off x="1607769" y="2824764"/>
            <a:ext cx="865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AD11A-176C-F222-83F6-7AF400D6392C}"/>
              </a:ext>
            </a:extLst>
          </p:cNvPr>
          <p:cNvSpPr txBox="1"/>
          <p:nvPr/>
        </p:nvSpPr>
        <p:spPr>
          <a:xfrm>
            <a:off x="3617806" y="2823334"/>
            <a:ext cx="107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/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46667" b="-223333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EFCE-BAF8-1B3F-9367-36A82BA8AD99}"/>
              </a:ext>
            </a:extLst>
          </p:cNvPr>
          <p:cNvSpPr txBox="1">
            <a:spLocks/>
          </p:cNvSpPr>
          <p:nvPr/>
        </p:nvSpPr>
        <p:spPr>
          <a:xfrm>
            <a:off x="652686" y="1087699"/>
            <a:ext cx="4928853" cy="3224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Plotting the Accuracy Score and Best Score for each classification algorithm produces the following result:</a:t>
            </a:r>
          </a:p>
          <a:p>
            <a:pPr marL="342900" indent="-342900"/>
            <a:r>
              <a:rPr lang="en-GB" sz="2400" dirty="0"/>
              <a:t>The Decision Tree model has the highest classification accuracy</a:t>
            </a:r>
          </a:p>
          <a:p>
            <a:pPr marL="520700" lvl="1" indent="-342900"/>
            <a:r>
              <a:rPr lang="en-GB" sz="2000" dirty="0"/>
              <a:t>The Accuracy Score is 94.44%</a:t>
            </a:r>
          </a:p>
          <a:p>
            <a:pPr marL="520700" lvl="1" indent="-342900"/>
            <a:r>
              <a:rPr lang="en-GB" sz="2000" dirty="0"/>
              <a:t>The Best Score is 90.36%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F21F7-F038-0C4B-6EAC-CB19ECB4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62" y="4354477"/>
            <a:ext cx="3643100" cy="126040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725203-8E7A-D6CE-AB55-2802D5BA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58" y="3203055"/>
            <a:ext cx="4928850" cy="266933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533AE54-434D-F8DA-FF6F-D0192517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58" y="430789"/>
            <a:ext cx="4928853" cy="266933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D9431-00C3-9486-D65B-379247562277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577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400" dirty="0"/>
              <a:t>As shown previously, best performing classification model is the Decision Tree model, with an accuracy of 94.44%. </a:t>
            </a:r>
          </a:p>
          <a:p>
            <a:pPr marL="342900" indent="-342900"/>
            <a:r>
              <a:rPr lang="en-GB" sz="2400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/>
            <a:r>
              <a:rPr lang="en-GB" sz="2400" dirty="0"/>
              <a:t>The other 17 results are correctly classified (5 did not land, 12 did land).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2F2D03-B2BE-F6C7-73F2-79DBC26D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3BF1-865F-350E-0201-30DD5F3F9940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7729796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GB" sz="1600" dirty="0"/>
              <a:t>As the number of flights increases, the success rate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400" dirty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400" dirty="0"/>
              <a:t>After 2013, the success rate generally increased, despite small dips in </a:t>
            </a:r>
            <a:r>
              <a:rPr lang="en-GB" sz="1100" dirty="0"/>
              <a:t>2018 and 2020.</a:t>
            </a:r>
          </a:p>
          <a:p>
            <a:pPr marL="349250" lvl="1" indent="-171450"/>
            <a:r>
              <a:rPr lang="en-GB" sz="1100" dirty="0"/>
              <a:t>After 2016, there was always a greater than 50% chance of success.</a:t>
            </a:r>
          </a:p>
          <a:p>
            <a:pPr marL="171450" indent="-171450"/>
            <a:r>
              <a:rPr lang="en-GB" sz="1600" dirty="0"/>
              <a:t>Orbit types ES-L1, GEO, HEO, and SSO, have the highest (100%) success rate.</a:t>
            </a:r>
          </a:p>
          <a:p>
            <a:pPr lvl="2"/>
            <a:r>
              <a:rPr lang="en-GB" sz="14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400" dirty="0"/>
              <a:t>SSO's 100% success rate is more impressive, with 5 successful flights.</a:t>
            </a:r>
          </a:p>
          <a:p>
            <a:pPr lvl="2"/>
            <a:r>
              <a:rPr lang="en-GB" sz="1400" dirty="0"/>
              <a:t>The orbit types PO, ISS, and LEO, have more success with heavy payloads:</a:t>
            </a:r>
          </a:p>
          <a:p>
            <a:pPr lvl="2"/>
            <a:r>
              <a:rPr lang="en-GB" sz="1400" dirty="0"/>
              <a:t>VLEO (Very Low Earth Orbit) launches are associated with heavier payloads, which makes intuitive sense.</a:t>
            </a:r>
            <a:endParaRPr lang="en-GB" sz="1600" dirty="0"/>
          </a:p>
          <a:p>
            <a:pPr marL="171450" indent="-171450"/>
            <a:r>
              <a:rPr lang="en-GB" sz="1600" dirty="0"/>
              <a:t>The launch site KSC LC-39 A had the most successful launches, with 41.7% of the total successful launches and the highest rate of successful launches, with a 76.9% success rate. </a:t>
            </a:r>
          </a:p>
          <a:p>
            <a:pPr marL="171450" indent="-171450"/>
            <a:r>
              <a:rPr lang="en-GB" sz="1600" dirty="0"/>
              <a:t>The success for massive payloads (over 4000kg) is lower than that for low payloads.</a:t>
            </a:r>
          </a:p>
          <a:p>
            <a:pPr marL="171450" indent="-171450"/>
            <a:r>
              <a:rPr lang="en-GB" sz="1600" dirty="0"/>
              <a:t>The best-performing classification model is the Decision Tree model, with an accuracy of 94.44%. 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67D-1611-B2F5-7CF7-EE1F9FF4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44" y="1644708"/>
            <a:ext cx="1450107" cy="98792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C10C22-FD61-671E-50D9-5A991AA6BAC7}"/>
              </a:ext>
            </a:extLst>
          </p:cNvPr>
          <p:cNvGrpSpPr/>
          <p:nvPr/>
        </p:nvGrpSpPr>
        <p:grpSpPr>
          <a:xfrm>
            <a:off x="8409944" y="3082423"/>
            <a:ext cx="3404705" cy="989978"/>
            <a:chOff x="8471054" y="2690634"/>
            <a:chExt cx="3404705" cy="989978"/>
          </a:xfrm>
          <a:effectLst/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B8CB94E5-F96F-7D5D-DB45-24417C18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00ADE8-AF04-22A2-EBF7-EF695AF0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C0BB6CB-B8EF-03B1-2074-2BA910E9F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43" y="1640092"/>
            <a:ext cx="1848534" cy="9642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C51F6-6815-A28B-BFF4-3A725FFAB753}"/>
              </a:ext>
            </a:extLst>
          </p:cNvPr>
          <p:cNvGrpSpPr/>
          <p:nvPr/>
        </p:nvGrpSpPr>
        <p:grpSpPr>
          <a:xfrm>
            <a:off x="8409944" y="4508893"/>
            <a:ext cx="3404705" cy="976998"/>
            <a:chOff x="8471054" y="5215074"/>
            <a:chExt cx="3404705" cy="976998"/>
          </a:xfrm>
          <a:effectLst/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DB66F0DF-18B8-DA76-B2B0-CA42721D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91A85907-7D44-76D9-FE6D-B7134B8B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4E3F-6BAF-2E8F-2D8F-4FD10AF2360B}"/>
              </a:ext>
            </a:extLst>
          </p:cNvPr>
          <p:cNvSpPr txBox="1"/>
          <p:nvPr/>
        </p:nvSpPr>
        <p:spPr>
          <a:xfrm>
            <a:off x="405073" y="2682959"/>
            <a:ext cx="5284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logic to clean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5CB43-62FD-5BD5-D850-D8987780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19" y="224584"/>
            <a:ext cx="4037325" cy="330103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39716-F1F1-A120-A7A3-5EA9F123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19" y="3670426"/>
            <a:ext cx="4073991" cy="235514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A3135-65F1-6EF8-4658-B9C6F1ACF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3" y="4038950"/>
            <a:ext cx="5806298" cy="201481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4F5156-0BBE-C987-7321-173643D81595}"/>
              </a:ext>
            </a:extLst>
          </p:cNvPr>
          <p:cNvSpPr txBox="1">
            <a:spLocks/>
          </p:cNvSpPr>
          <p:nvPr/>
        </p:nvSpPr>
        <p:spPr>
          <a:xfrm>
            <a:off x="770011" y="1428027"/>
            <a:ext cx="5105856" cy="125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space x REST </a:t>
            </a:r>
            <a:r>
              <a:rPr lang="en-US" dirty="0" err="1">
                <a:solidFill>
                  <a:srgbClr val="0948CB"/>
                </a:solidFill>
                <a:latin typeface="Abadi" panose="020B0604020104020204" pitchFamily="34" charset="0"/>
              </a:rPr>
              <a:t>api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404813" y="967284"/>
            <a:ext cx="3024336" cy="317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Web Scraping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D29DF-FDA4-9A3D-A04B-7D47A9A83C8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020D2-47CA-92CB-F9E9-F29ED0B0F3E6}"/>
              </a:ext>
            </a:extLst>
          </p:cNvPr>
          <p:cNvSpPr txBox="1"/>
          <p:nvPr/>
        </p:nvSpPr>
        <p:spPr>
          <a:xfrm>
            <a:off x="310931" y="3630364"/>
            <a:ext cx="30243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Custom functions for web scraping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logic to fill up the launch_dict values with values from the launch tables</a:t>
            </a:r>
            <a:endParaRPr lang="en-GB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742DC3-2F3C-F599-29C9-4FF755E5F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3798157" y="90507"/>
            <a:ext cx="3024336" cy="633670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CD69966-8C6E-1352-D7DA-41DEDA104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7231930" y="842280"/>
            <a:ext cx="4226042" cy="505063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98FA3C-88EB-FB4F-926B-6D924541D864}"/>
              </a:ext>
            </a:extLst>
          </p:cNvPr>
          <p:cNvSpPr txBox="1">
            <a:spLocks/>
          </p:cNvSpPr>
          <p:nvPr/>
        </p:nvSpPr>
        <p:spPr>
          <a:xfrm>
            <a:off x="404813" y="358638"/>
            <a:ext cx="7394610" cy="96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01797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5102A7F6-74CA-39D1-8DC0-DFE37A2D08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METHODOLOGY SUMMARY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BEF38E-E5E1-354D-C9A9-E405C2F2154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Collection</a:t>
            </a:r>
          </a:p>
          <a:p>
            <a:pPr marL="520700" lvl="1" indent="-342900"/>
            <a:r>
              <a:rPr lang="en-GB" sz="1400" dirty="0"/>
              <a:t>Making GET requests to the SpaceX REST API</a:t>
            </a:r>
          </a:p>
          <a:p>
            <a:pPr marL="520700" lvl="1" indent="-342900"/>
            <a:r>
              <a:rPr lang="en-GB" sz="1400" dirty="0"/>
              <a:t>Web Scraping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Wrangling 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fillna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</a:t>
            </a:r>
            <a:r>
              <a:rPr lang="en-GB" sz="1400" dirty="0" err="1"/>
              <a:t>NaN</a:t>
            </a:r>
            <a:r>
              <a:rPr lang="en-GB" sz="1400" dirty="0"/>
              <a:t> values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704850" lvl="2" indent="-342900"/>
            <a:r>
              <a:rPr lang="en-GB" sz="1200" dirty="0"/>
              <a:t>Number of launches on each site</a:t>
            </a:r>
          </a:p>
          <a:p>
            <a:pPr marL="704850" lvl="2" indent="-342900"/>
            <a:r>
              <a:rPr lang="en-GB" sz="1200" dirty="0"/>
              <a:t>Number and occurrence of each orbit</a:t>
            </a:r>
          </a:p>
          <a:p>
            <a:pPr marL="704850" lvl="2" indent="-342900"/>
            <a:r>
              <a:rPr lang="en-GB" sz="1200" dirty="0"/>
              <a:t>Number and occurrence of mission outcome per orbit type</a:t>
            </a:r>
          </a:p>
          <a:p>
            <a:pPr marL="520700" lvl="1" indent="-342900"/>
            <a:r>
              <a:rPr lang="en-GB" sz="1400" dirty="0"/>
              <a:t>Creating a landing outcome label that shows the following:</a:t>
            </a:r>
          </a:p>
          <a:p>
            <a:pPr marL="704850" lvl="2" indent="-342900"/>
            <a:r>
              <a:rPr lang="en-GB" sz="1200" dirty="0"/>
              <a:t>0 when the booster did not land successfully</a:t>
            </a:r>
          </a:p>
          <a:p>
            <a:pPr marL="704850" lvl="2" indent="-342900"/>
            <a:r>
              <a:rPr lang="en-GB" sz="1200" dirty="0"/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Exploratory Data Analysis</a:t>
            </a:r>
          </a:p>
          <a:p>
            <a:pPr marL="520700" lvl="1" indent="-342900"/>
            <a:r>
              <a:rPr lang="en-GB" sz="1400" dirty="0"/>
              <a:t>Using SQL queries to manipulate and evaluate the SpaceX dataset</a:t>
            </a:r>
          </a:p>
          <a:p>
            <a:pPr marL="520700" lvl="1" indent="-342900"/>
            <a:r>
              <a:rPr lang="en-GB" sz="1400" dirty="0"/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Interactive Visual Analytics</a:t>
            </a:r>
          </a:p>
          <a:p>
            <a:pPr marL="520700" lvl="1" indent="-342900"/>
            <a:r>
              <a:rPr lang="en-GB" sz="1400" dirty="0"/>
              <a:t>Geospatial analytics using Folium</a:t>
            </a:r>
          </a:p>
          <a:p>
            <a:pPr marL="520700" lvl="1" indent="-342900"/>
            <a:r>
              <a:rPr lang="en-GB" sz="1400" dirty="0"/>
              <a:t>Creating an interactive dashboard using </a:t>
            </a:r>
            <a:r>
              <a:rPr lang="en-GB" sz="1400" dirty="0" err="1"/>
              <a:t>Plotly</a:t>
            </a:r>
            <a:r>
              <a:rPr lang="en-GB" sz="1400" dirty="0"/>
              <a:t> Dash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Modelling and Evaluation</a:t>
            </a:r>
          </a:p>
          <a:p>
            <a:pPr marL="520700" lvl="1" indent="-342900"/>
            <a:r>
              <a:rPr lang="en-GB" sz="1400" dirty="0"/>
              <a:t>Using Scikit-Learn to:</a:t>
            </a:r>
          </a:p>
          <a:p>
            <a:pPr marL="704850" lvl="2" indent="-342900"/>
            <a:r>
              <a:rPr lang="en-GB" sz="1200" dirty="0"/>
              <a:t>Pre-process (standardize) the data</a:t>
            </a:r>
          </a:p>
          <a:p>
            <a:pPr marL="704850" lvl="2" indent="-342900"/>
            <a:r>
              <a:rPr lang="en-GB" sz="1200" dirty="0"/>
              <a:t>Split the data into training and testing data using </a:t>
            </a:r>
            <a:r>
              <a:rPr lang="en-GB" sz="1200" dirty="0" err="1">
                <a:latin typeface="Consolas" panose="020B0609020204030204" pitchFamily="49" charset="0"/>
              </a:rPr>
              <a:t>train_test_split</a:t>
            </a:r>
            <a:endParaRPr lang="en-GB" sz="1400" dirty="0"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/>
              <a:t>Train different classification models</a:t>
            </a:r>
          </a:p>
          <a:p>
            <a:pPr marL="704850" lvl="2" indent="-342900"/>
            <a:r>
              <a:rPr lang="en-GB" sz="1200" dirty="0"/>
              <a:t>Find hyperparameters using </a:t>
            </a:r>
            <a:r>
              <a:rPr lang="en-GB" sz="1200" dirty="0" err="1">
                <a:latin typeface="Consolas" panose="020B0609020204030204" pitchFamily="49" charset="0"/>
              </a:rPr>
              <a:t>GridSearchCV</a:t>
            </a:r>
            <a:endParaRPr lang="en-GB" sz="1200" dirty="0">
              <a:latin typeface="Consolas" panose="020B0609020204030204" pitchFamily="49" charset="0"/>
            </a:endParaRPr>
          </a:p>
          <a:p>
            <a:pPr marL="520700" lvl="1" indent="-342900"/>
            <a:r>
              <a:rPr lang="en-GB" sz="1400" dirty="0"/>
              <a:t>Plotting confusion matrices for each classification model</a:t>
            </a:r>
          </a:p>
          <a:p>
            <a:pPr marL="520700" lvl="1" indent="-342900"/>
            <a:r>
              <a:rPr lang="en-GB" sz="1400" dirty="0"/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819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54062" y="555872"/>
            <a:ext cx="645560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000FE-A9C6-2C5F-111D-44B0D4290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space x REST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EE24E-5ADE-4720-35CD-1CEB1C03F59E}"/>
              </a:ext>
            </a:extLst>
          </p:cNvPr>
          <p:cNvSpPr txBox="1"/>
          <p:nvPr/>
        </p:nvSpPr>
        <p:spPr>
          <a:xfrm>
            <a:off x="275070" y="1440986"/>
            <a:ext cx="52632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047956-0FAF-0B40-8CAF-FB1DC52455B0}"/>
              </a:ext>
            </a:extLst>
          </p:cNvPr>
          <p:cNvGrpSpPr/>
          <p:nvPr/>
        </p:nvGrpSpPr>
        <p:grpSpPr>
          <a:xfrm>
            <a:off x="7021493" y="696647"/>
            <a:ext cx="3591543" cy="1042845"/>
            <a:chOff x="6816081" y="381857"/>
            <a:chExt cx="4032448" cy="1230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20AF42-9421-82D4-6A69-36A5D3F44F65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B3AC40E-6DD4-176B-764E-BE993A2B6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7B1DE2-A767-96B5-8C5E-8955D7DA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D0782D8-458A-8CF6-7FC7-64F9DC707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10" name="Rectangle: Rounded Corners 88">
              <a:extLst>
                <a:ext uri="{FF2B5EF4-FFF2-40B4-BE49-F238E27FC236}">
                  <a16:creationId xmlns:a16="http://schemas.microsoft.com/office/drawing/2014/main" id="{166671A8-8972-6643-F69A-C351A0988210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6BC877-A335-D3C2-9010-9709B2DD4E4B}"/>
              </a:ext>
            </a:extLst>
          </p:cNvPr>
          <p:cNvGrpSpPr/>
          <p:nvPr/>
        </p:nvGrpSpPr>
        <p:grpSpPr>
          <a:xfrm>
            <a:off x="5930762" y="2033746"/>
            <a:ext cx="5557479" cy="1957945"/>
            <a:chOff x="5930762" y="1809537"/>
            <a:chExt cx="6213910" cy="24031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7295D6-1ABC-7DD9-9CFC-913C01F3418A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AA444A8-E51E-17CF-4C05-891B55B3F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28372DB-D01B-32D5-8441-AB9D05E703B1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99900D80-AB0C-8972-DC88-1FA3EADF3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6AB2168-8CE8-F2FA-83CD-C921AA92B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C215F0B-23C1-7C25-A0B2-4EE373042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6" name="Rectangle: Rounded Corners 92">
              <a:extLst>
                <a:ext uri="{FF2B5EF4-FFF2-40B4-BE49-F238E27FC236}">
                  <a16:creationId xmlns:a16="http://schemas.microsoft.com/office/drawing/2014/main" id="{C14E6414-78A5-9B91-24F4-C4BC0ACA6C92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5DF942-40A4-2983-AD0A-D79682CF3C70}"/>
              </a:ext>
            </a:extLst>
          </p:cNvPr>
          <p:cNvGrpSpPr/>
          <p:nvPr/>
        </p:nvGrpSpPr>
        <p:grpSpPr>
          <a:xfrm>
            <a:off x="7857606" y="4165330"/>
            <a:ext cx="2457265" cy="504475"/>
            <a:chOff x="7798656" y="4467569"/>
            <a:chExt cx="2457265" cy="5044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B9CE41-B529-62C0-BCF1-C4403870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24" name="Rectangle: Rounded Corners 93">
              <a:extLst>
                <a:ext uri="{FF2B5EF4-FFF2-40B4-BE49-F238E27FC236}">
                  <a16:creationId xmlns:a16="http://schemas.microsoft.com/office/drawing/2014/main" id="{EB729354-20F8-011A-3CE5-48A34E3E17F3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7DC8B-3EED-7820-D765-4AFEE3E42B73}"/>
              </a:ext>
            </a:extLst>
          </p:cNvPr>
          <p:cNvGrpSpPr/>
          <p:nvPr/>
        </p:nvGrpSpPr>
        <p:grpSpPr>
          <a:xfrm>
            <a:off x="6363529" y="4884157"/>
            <a:ext cx="4907468" cy="1005800"/>
            <a:chOff x="6349527" y="5155553"/>
            <a:chExt cx="5435105" cy="12754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8CECEA-869B-1AFD-5A61-EC9D6D63C7B6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4DD49E4-D9DD-862E-E088-1E35D0CD5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821EF19-BF46-BCD4-821D-E03C2B09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C3211C6-9039-1AD9-76C9-27400AE8C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96">
              <a:extLst>
                <a:ext uri="{FF2B5EF4-FFF2-40B4-BE49-F238E27FC236}">
                  <a16:creationId xmlns:a16="http://schemas.microsoft.com/office/drawing/2014/main" id="{26BF02A0-E986-932E-9F97-E4605D1715D0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D70CD31-AF87-5DAA-B17C-77693C6998B6}"/>
              </a:ext>
            </a:extLst>
          </p:cNvPr>
          <p:cNvSpPr/>
          <p:nvPr/>
        </p:nvSpPr>
        <p:spPr>
          <a:xfrm>
            <a:off x="6877493" y="52266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7473F7-FF99-027D-8F64-FA290E85F7DC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2F46F2-849C-6616-1AE4-10B8E8C652D5}"/>
              </a:ext>
            </a:extLst>
          </p:cNvPr>
          <p:cNvSpPr/>
          <p:nvPr/>
        </p:nvSpPr>
        <p:spPr>
          <a:xfrm>
            <a:off x="5831480" y="188602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93BF30-93D3-6E55-274C-7A5678371886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4102A3-C94A-34AE-CAB2-5A70C8FE9210}"/>
              </a:ext>
            </a:extLst>
          </p:cNvPr>
          <p:cNvGrpSpPr/>
          <p:nvPr/>
        </p:nvGrpSpPr>
        <p:grpSpPr>
          <a:xfrm>
            <a:off x="154062" y="2466577"/>
            <a:ext cx="5418962" cy="3679882"/>
            <a:chOff x="129947" y="2051718"/>
            <a:chExt cx="5443165" cy="406985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8A4518-0D2C-E407-1D0E-4527F70DB9CA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6" name="Rectangle: Rounded Corners 63">
                <a:extLst>
                  <a:ext uri="{FF2B5EF4-FFF2-40B4-BE49-F238E27FC236}">
                    <a16:creationId xmlns:a16="http://schemas.microsoft.com/office/drawing/2014/main" id="{88B7A15D-F1F2-1EAA-E699-76B6B85EEB2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858FE4-23FB-EAB5-4E62-2041D3F1665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DCCE50-9C2E-E628-D571-1E83479D786C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4" name="Rectangle: Rounded Corners 71">
                <a:extLst>
                  <a:ext uri="{FF2B5EF4-FFF2-40B4-BE49-F238E27FC236}">
                    <a16:creationId xmlns:a16="http://schemas.microsoft.com/office/drawing/2014/main" id="{90F2B776-3FC1-2150-CD9E-B6666024658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(see Appendix) 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3CCF3A2-A8F6-DCE9-5C5F-217978191DDF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2647B78-3403-B603-35C3-E7035282C463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2" name="Rectangle: Rounded Corners 74">
                <a:extLst>
                  <a:ext uri="{FF2B5EF4-FFF2-40B4-BE49-F238E27FC236}">
                    <a16:creationId xmlns:a16="http://schemas.microsoft.com/office/drawing/2014/main" id="{006F758F-A1D1-6A12-A932-9DD052E5C6D4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5B1825-262D-AE69-F0CB-6087516E1AB0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DC5F20-0902-E664-3232-E81021A43DDF}"/>
                </a:ext>
              </a:extLst>
            </p:cNvPr>
            <p:cNvGrpSpPr/>
            <p:nvPr/>
          </p:nvGrpSpPr>
          <p:grpSpPr>
            <a:xfrm>
              <a:off x="129947" y="5169189"/>
              <a:ext cx="5443165" cy="952381"/>
              <a:chOff x="137269" y="1939215"/>
              <a:chExt cx="5443165" cy="952381"/>
            </a:xfrm>
          </p:grpSpPr>
          <p:sp>
            <p:nvSpPr>
              <p:cNvPr id="40" name="Rectangle: Rounded Corners 77">
                <a:extLst>
                  <a:ext uri="{FF2B5EF4-FFF2-40B4-BE49-F238E27FC236}">
                    <a16:creationId xmlns:a16="http://schemas.microsoft.com/office/drawing/2014/main" id="{C5C0EA11-A7E0-94CB-9C61-FC95F1E1AB87}"/>
                  </a:ext>
                </a:extLst>
              </p:cNvPr>
              <p:cNvSpPr/>
              <p:nvPr/>
            </p:nvSpPr>
            <p:spPr>
              <a:xfrm>
                <a:off x="300749" y="1939215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56ED60-2E9F-6EE1-D786-08D665B1CF48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48" name="TextBox 47">
            <a:hlinkClick r:id="rId12"/>
            <a:extLst>
              <a:ext uri="{FF2B5EF4-FFF2-40B4-BE49-F238E27FC236}">
                <a16:creationId xmlns:a16="http://schemas.microsoft.com/office/drawing/2014/main" id="{4B9673AF-FCC1-2DB3-00C8-C7AA86A2EBB3}"/>
              </a:ext>
            </a:extLst>
          </p:cNvPr>
          <p:cNvSpPr txBox="1"/>
          <p:nvPr/>
        </p:nvSpPr>
        <p:spPr>
          <a:xfrm>
            <a:off x="9849651" y="11396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386140" y="6070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AC5649A3-F70D-71FC-9DFE-4D7161E0D041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347AA4-70B3-43A2-A10D-05D9C5E3E5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F0F65-E251-D62A-9DD4-270A10D7B157}"/>
              </a:ext>
            </a:extLst>
          </p:cNvPr>
          <p:cNvSpPr txBox="1"/>
          <p:nvPr/>
        </p:nvSpPr>
        <p:spPr>
          <a:xfrm>
            <a:off x="206169" y="1342500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63FC-C223-B66B-2EB7-FE5A9E97FBF5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7DC11A-ED6D-3A2E-B634-46C56F0599FF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C46DF57-28BF-8E58-E577-D96D93CF4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3F299B-83E5-50EE-5ADB-691C8A86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0594D5-E3A8-F3AA-D43C-EDCFB321D6C1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E0E34-3AF7-B265-D5F8-FD846811A864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37AD-F58D-BC6A-520E-4387F312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19F443-0843-F388-A4EA-F7E630A0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57BB2AD-0AF8-BB18-2CB3-1D3C65669296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81056-C4EF-915F-BE55-1627D2CAA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DFA2174-9F1A-9EA2-8467-1DE10133D018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A9F469-1357-CD9E-83F3-4C43F1E2E6E4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5F5BB7-B5AA-93E2-98BB-9A1583C7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5959FC-32A4-72F5-4089-7CA4104C6B79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603A22-A3EC-493A-D391-91979439E4A5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05239B-7690-FA88-8E69-B67E4C4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6" name="Rectangle: Rounded Corners 80">
              <a:extLst>
                <a:ext uri="{FF2B5EF4-FFF2-40B4-BE49-F238E27FC236}">
                  <a16:creationId xmlns:a16="http://schemas.microsoft.com/office/drawing/2014/main" id="{E8378036-4D39-A942-2ABE-F19517E83A35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34CD47-0D07-B82F-9C65-23B5154F7F2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9C860-BC57-1C62-2FFA-EBE0EE39C05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9" name="Rectangle: Rounded Corners 97">
              <a:extLst>
                <a:ext uri="{FF2B5EF4-FFF2-40B4-BE49-F238E27FC236}">
                  <a16:creationId xmlns:a16="http://schemas.microsoft.com/office/drawing/2014/main" id="{B56A2118-14BC-8927-8987-4C42F78768D3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FAFDA5-CC7B-A271-5174-29310E5EE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B61FC-1788-3645-D935-56DC955206F8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2" name="Rectangle: Rounded Corners 95">
              <a:extLst>
                <a:ext uri="{FF2B5EF4-FFF2-40B4-BE49-F238E27FC236}">
                  <a16:creationId xmlns:a16="http://schemas.microsoft.com/office/drawing/2014/main" id="{76FE330C-3E07-AEEF-BDEF-A86AD14BEA1C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566684-D6F3-9BE9-DB6D-1FB405D04F1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079D3-14D5-F196-B4BA-5FE35401B837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5" name="Rectangle: Rounded Corners 93">
              <a:extLst>
                <a:ext uri="{FF2B5EF4-FFF2-40B4-BE49-F238E27FC236}">
                  <a16:creationId xmlns:a16="http://schemas.microsoft.com/office/drawing/2014/main" id="{24DBE59E-632F-0435-25E4-69C58DDBFF71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(see Appendix) to fill the dictionary values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BBF8FA-4EAC-2855-410A-469295C56C4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CAE979-E77E-FFCA-A4F4-ED28EB5FF552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8" name="Rectangle: Rounded Corners 91">
              <a:extLst>
                <a:ext uri="{FF2B5EF4-FFF2-40B4-BE49-F238E27FC236}">
                  <a16:creationId xmlns:a16="http://schemas.microsoft.com/office/drawing/2014/main" id="{357EA179-42E8-68E8-7318-643E7FA02119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75206A-C3BB-0480-3FE1-0BAAAB9408B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A56DA8-7584-D510-4D0C-A1B1C1CB98C9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1" name="Rectangle: Rounded Corners 100">
              <a:extLst>
                <a:ext uri="{FF2B5EF4-FFF2-40B4-BE49-F238E27FC236}">
                  <a16:creationId xmlns:a16="http://schemas.microsoft.com/office/drawing/2014/main" id="{A629E343-8B4C-A3B4-B6F4-5F29FAC1C1D8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C5745B-1AA9-220E-C0DF-93DC9F2A2A38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ctangle: Rounded Corners 61">
            <a:extLst>
              <a:ext uri="{FF2B5EF4-FFF2-40B4-BE49-F238E27FC236}">
                <a16:creationId xmlns:a16="http://schemas.microsoft.com/office/drawing/2014/main" id="{58A15753-026A-D4D5-78A4-3D3557F64397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45" name="TextBox 44">
            <a:hlinkClick r:id="rId9"/>
            <a:extLst>
              <a:ext uri="{FF2B5EF4-FFF2-40B4-BE49-F238E27FC236}">
                <a16:creationId xmlns:a16="http://schemas.microsoft.com/office/drawing/2014/main" id="{DE029370-F941-4D88-FA1E-C92C6F12AAFC}"/>
              </a:ext>
            </a:extLst>
          </p:cNvPr>
          <p:cNvSpPr txBox="1"/>
          <p:nvPr/>
        </p:nvSpPr>
        <p:spPr>
          <a:xfrm>
            <a:off x="10282426" y="37340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C8CD3-7111-252F-B9F8-2E676DC48A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21D5E-2142-7CC6-7E52-65C121A5EDE7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SpaceX dataset contains several Space X  launch facilities, and each location is in the </a:t>
            </a:r>
            <a:r>
              <a:rPr lang="en-GB" sz="1400" dirty="0" err="1">
                <a:latin typeface="Consolas" panose="020B0609020204030204" pitchFamily="49" charset="0"/>
              </a:rPr>
              <a:t>LaunchSite</a:t>
            </a:r>
            <a:r>
              <a:rPr lang="en-GB" sz="1400" dirty="0"/>
              <a:t> column.</a:t>
            </a:r>
          </a:p>
          <a:p>
            <a:pPr marL="342900" indent="-342900"/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Initial Data Exploration:</a:t>
            </a:r>
          </a:p>
          <a:p>
            <a:pPr marL="342900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EE2E9-B4E8-3477-CE9B-C91B4EEE9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770011" y="2985406"/>
            <a:ext cx="2480184" cy="1765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E039B-0403-99A5-4864-396D2E64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9" y="324961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FE81A-876D-7DA1-A252-5FE0AFDF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8" y="1208405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41467-51E9-E97F-9D78-2F1626173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780" y="4144468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C6C732-AB3E-459F-0A37-CF83B058F75E}"/>
              </a:ext>
            </a:extLst>
          </p:cNvPr>
          <p:cNvSpPr/>
          <p:nvPr/>
        </p:nvSpPr>
        <p:spPr>
          <a:xfrm>
            <a:off x="5769429" y="311087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D9CE9A-0135-AA69-1353-654FA3455A89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1BDED-00DB-53EA-6692-548E29816F4D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4A59B16D-14E8-9398-9B52-155C0DB02189}"/>
              </a:ext>
            </a:extLst>
          </p:cNvPr>
          <p:cNvSpPr txBox="1"/>
          <p:nvPr/>
        </p:nvSpPr>
        <p:spPr>
          <a:xfrm>
            <a:off x="9487174" y="522664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621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3784</Words>
  <Application>Microsoft Macintosh PowerPoint</Application>
  <PresentationFormat>Widescreen</PresentationFormat>
  <Paragraphs>497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Cambria Math</vt:lpstr>
      <vt:lpstr>Consolas</vt:lpstr>
      <vt:lpstr>IBM Plex Mono SemiBold</vt:lpstr>
      <vt:lpstr>Ubuntu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Sarah Chitaha</cp:lastModifiedBy>
  <cp:revision>217</cp:revision>
  <dcterms:created xsi:type="dcterms:W3CDTF">2021-04-29T18:58:34Z</dcterms:created>
  <dcterms:modified xsi:type="dcterms:W3CDTF">2024-01-05T06:19:55Z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